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T Lakes Neue" charset="1" panose="02010001040000080307"/>
      <p:regular r:id="rId21"/>
    </p:embeddedFont>
    <p:embeddedFont>
      <p:font typeface="Clear Sans" charset="1" panose="020B0503030202020304"/>
      <p:regular r:id="rId22"/>
    </p:embeddedFont>
    <p:embeddedFont>
      <p:font typeface="Arimo" charset="1" panose="020B0604020202020204"/>
      <p:regular r:id="rId23"/>
    </p:embeddedFont>
    <p:embeddedFont>
      <p:font typeface="Arimo Bold" charset="1" panose="020B0704020202020204"/>
      <p:regular r:id="rId24"/>
    </p:embeddedFont>
    <p:embeddedFont>
      <p:font typeface="TT Lakes Neue Bold" charset="1" panose="02010001040000080307"/>
      <p:regular r:id="rId25"/>
    </p:embeddedFont>
    <p:embeddedFont>
      <p:font typeface="Raleway" charset="1" panose="00000000000000000000"/>
      <p:regular r:id="rId26"/>
    </p:embeddedFont>
    <p:embeddedFont>
      <p:font typeface="Montserrat Bold" charset="1" panose="00000800000000000000"/>
      <p:regular r:id="rId27"/>
    </p:embeddedFont>
    <p:embeddedFont>
      <p:font typeface="Montserrat Semi-Bold" charset="1" panose="000007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8027" y="3551588"/>
            <a:ext cx="5126886" cy="5033670"/>
          </a:xfrm>
          <a:custGeom>
            <a:avLst/>
            <a:gdLst/>
            <a:ahLst/>
            <a:cxnLst/>
            <a:rect r="r" b="b" t="t" l="l"/>
            <a:pathLst>
              <a:path h="5033670" w="5126886">
                <a:moveTo>
                  <a:pt x="0" y="0"/>
                </a:moveTo>
                <a:lnTo>
                  <a:pt x="5126886" y="0"/>
                </a:lnTo>
                <a:lnTo>
                  <a:pt x="5126886" y="5033670"/>
                </a:lnTo>
                <a:lnTo>
                  <a:pt x="0" y="5033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75678" y="1560323"/>
            <a:ext cx="1418817" cy="26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PAGE 01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7625" y="0"/>
            <a:ext cx="18240375" cy="2901085"/>
          </a:xfrm>
          <a:custGeom>
            <a:avLst/>
            <a:gdLst/>
            <a:ahLst/>
            <a:cxnLst/>
            <a:rect r="r" b="b" t="t" l="l"/>
            <a:pathLst>
              <a:path h="2901085" w="18240375">
                <a:moveTo>
                  <a:pt x="0" y="0"/>
                </a:moveTo>
                <a:lnTo>
                  <a:pt x="18240375" y="0"/>
                </a:lnTo>
                <a:lnTo>
                  <a:pt x="18240375" y="2901085"/>
                </a:lnTo>
                <a:lnTo>
                  <a:pt x="0" y="2901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976" t="0" r="-2219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98713" y="3267878"/>
            <a:ext cx="11069717" cy="297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5649">
                <a:solidFill>
                  <a:srgbClr val="FAF9F8"/>
                </a:solidFill>
                <a:latin typeface="Clear Sans"/>
                <a:ea typeface="Clear Sans"/>
                <a:cs typeface="Clear Sans"/>
                <a:sym typeface="Clear Sans"/>
              </a:rPr>
              <a:t>Major Project (KCA-451)</a:t>
            </a:r>
          </a:p>
          <a:p>
            <a:pPr algn="ctr">
              <a:lnSpc>
                <a:spcPts val="7908"/>
              </a:lnSpc>
            </a:pPr>
            <a:r>
              <a:rPr lang="en-US" sz="5649">
                <a:solidFill>
                  <a:srgbClr val="FAF9F8"/>
                </a:solidFill>
                <a:latin typeface="Clear Sans"/>
                <a:ea typeface="Clear Sans"/>
                <a:cs typeface="Clear Sans"/>
                <a:sym typeface="Clear Sans"/>
              </a:rPr>
              <a:t>Even Semester (Session 2024-25)</a:t>
            </a:r>
          </a:p>
          <a:p>
            <a:pPr algn="ctr">
              <a:lnSpc>
                <a:spcPts val="7908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18844" y="6829891"/>
            <a:ext cx="6286143" cy="3376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8"/>
              </a:lnSpc>
            </a:pPr>
            <a:r>
              <a:rPr lang="en-US" sz="32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(MENTEE)</a:t>
            </a:r>
          </a:p>
          <a:p>
            <a:pPr algn="ctr">
              <a:lnSpc>
                <a:spcPts val="4548"/>
              </a:lnSpc>
            </a:pPr>
            <a:r>
              <a:rPr lang="en-US" sz="32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Vishal Sharma, 2300290140205</a:t>
            </a:r>
          </a:p>
          <a:p>
            <a:pPr algn="ctr">
              <a:lnSpc>
                <a:spcPts val="4548"/>
              </a:lnSpc>
            </a:pPr>
            <a:r>
              <a:rPr lang="en-US" sz="32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Yatharth kaushik, 2300290140212</a:t>
            </a:r>
          </a:p>
          <a:p>
            <a:pPr algn="ctr">
              <a:lnSpc>
                <a:spcPts val="4408"/>
              </a:lnSpc>
            </a:pPr>
            <a:r>
              <a:rPr lang="en-US" sz="31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Shivam Singh, 2300290140171</a:t>
            </a:r>
          </a:p>
          <a:p>
            <a:pPr algn="ctr">
              <a:lnSpc>
                <a:spcPts val="4408"/>
              </a:lnSpc>
            </a:pPr>
            <a:r>
              <a:rPr lang="en-US" sz="31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Tapasya, 2300290140193</a:t>
            </a:r>
          </a:p>
          <a:p>
            <a:pPr algn="ctr">
              <a:lnSpc>
                <a:spcPts val="440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320089" y="7192478"/>
            <a:ext cx="3711178" cy="169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8"/>
              </a:lnSpc>
            </a:pPr>
            <a:r>
              <a:rPr lang="en-US" sz="32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(MENTOR)</a:t>
            </a:r>
          </a:p>
          <a:p>
            <a:pPr algn="ctr">
              <a:lnSpc>
                <a:spcPts val="4548"/>
              </a:lnSpc>
            </a:pPr>
            <a:r>
              <a:rPr lang="en-US" sz="32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Ms. Annu Yadav</a:t>
            </a:r>
          </a:p>
          <a:p>
            <a:pPr algn="ctr">
              <a:lnSpc>
                <a:spcPts val="4408"/>
              </a:lnSpc>
              <a:spcBef>
                <a:spcPct val="0"/>
              </a:spcBef>
            </a:pPr>
            <a:r>
              <a:rPr lang="en-US" sz="31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(Assistant Professor)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20382" y="5674960"/>
            <a:ext cx="5149365" cy="848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8"/>
              </a:lnSpc>
              <a:spcBef>
                <a:spcPct val="0"/>
              </a:spcBef>
            </a:pPr>
            <a:r>
              <a:rPr lang="en-US" sz="4863">
                <a:solidFill>
                  <a:srgbClr val="FAF9F8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lang="en-US" b="true" sz="4863" u="sng">
                <a:solidFill>
                  <a:srgbClr val="FAF9F8"/>
                </a:solidFill>
                <a:latin typeface="Arimo Bold"/>
                <a:ea typeface="Arimo Bold"/>
                <a:cs typeface="Arimo Bold"/>
                <a:sym typeface="Arimo Bold"/>
              </a:rPr>
              <a:t>CareerMate)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8042" y="8169056"/>
            <a:ext cx="1789958" cy="1757413"/>
          </a:xfrm>
          <a:custGeom>
            <a:avLst/>
            <a:gdLst/>
            <a:ahLst/>
            <a:cxnLst/>
            <a:rect r="r" b="b" t="t" l="l"/>
            <a:pathLst>
              <a:path h="1757413" w="1789958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29772" y="3482318"/>
            <a:ext cx="14568271" cy="6027622"/>
          </a:xfrm>
          <a:custGeom>
            <a:avLst/>
            <a:gdLst/>
            <a:ahLst/>
            <a:cxnLst/>
            <a:rect r="r" b="b" t="t" l="l"/>
            <a:pathLst>
              <a:path h="6027622" w="14568271">
                <a:moveTo>
                  <a:pt x="0" y="0"/>
                </a:moveTo>
                <a:lnTo>
                  <a:pt x="14568270" y="0"/>
                </a:lnTo>
                <a:lnTo>
                  <a:pt x="14568270" y="6027622"/>
                </a:lnTo>
                <a:lnTo>
                  <a:pt x="0" y="6027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09856"/>
            <a:ext cx="18288000" cy="116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6"/>
              </a:lnSpc>
              <a:spcBef>
                <a:spcPct val="0"/>
              </a:spcBef>
            </a:pPr>
            <a:r>
              <a:rPr lang="en-US" b="true" sz="84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MODULES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9773" y="2657672"/>
            <a:ext cx="7468314" cy="71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8"/>
              </a:lnSpc>
              <a:spcBef>
                <a:spcPct val="0"/>
              </a:spcBef>
            </a:pPr>
            <a:r>
              <a:rPr lang="en-US" b="true" sz="51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INDUSTRY INSIGHTS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241" y="5063188"/>
            <a:ext cx="9334026" cy="3814373"/>
          </a:xfrm>
          <a:custGeom>
            <a:avLst/>
            <a:gdLst/>
            <a:ahLst/>
            <a:cxnLst/>
            <a:rect r="r" b="b" t="t" l="l"/>
            <a:pathLst>
              <a:path h="3814373" w="9334026">
                <a:moveTo>
                  <a:pt x="0" y="0"/>
                </a:moveTo>
                <a:lnTo>
                  <a:pt x="9334026" y="0"/>
                </a:lnTo>
                <a:lnTo>
                  <a:pt x="9334026" y="3814373"/>
                </a:lnTo>
                <a:lnTo>
                  <a:pt x="0" y="381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25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13853" y="5063188"/>
            <a:ext cx="8638333" cy="3822462"/>
          </a:xfrm>
          <a:custGeom>
            <a:avLst/>
            <a:gdLst/>
            <a:ahLst/>
            <a:cxnLst/>
            <a:rect r="r" b="b" t="t" l="l"/>
            <a:pathLst>
              <a:path h="3822462" w="8638333">
                <a:moveTo>
                  <a:pt x="0" y="0"/>
                </a:moveTo>
                <a:lnTo>
                  <a:pt x="8638332" y="0"/>
                </a:lnTo>
                <a:lnTo>
                  <a:pt x="8638332" y="3822462"/>
                </a:lnTo>
                <a:lnTo>
                  <a:pt x="0" y="3822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09856"/>
            <a:ext cx="18288000" cy="116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6"/>
              </a:lnSpc>
              <a:spcBef>
                <a:spcPct val="0"/>
              </a:spcBef>
            </a:pPr>
            <a:r>
              <a:rPr lang="en-US" b="true" sz="84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MODULES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441" y="3976958"/>
            <a:ext cx="6319718" cy="71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8"/>
              </a:lnSpc>
              <a:spcBef>
                <a:spcPct val="0"/>
              </a:spcBef>
            </a:pPr>
            <a:r>
              <a:rPr lang="en-US" b="true" sz="51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RESUME BUILDER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61803" y="3976958"/>
            <a:ext cx="6231731" cy="71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8"/>
              </a:lnSpc>
              <a:spcBef>
                <a:spcPct val="0"/>
              </a:spcBef>
            </a:pPr>
            <a:r>
              <a:rPr lang="en-US" b="true" sz="51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INTERVIEW PREP.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78923"/>
            <a:ext cx="15461873" cy="8156837"/>
          </a:xfrm>
          <a:custGeom>
            <a:avLst/>
            <a:gdLst/>
            <a:ahLst/>
            <a:cxnLst/>
            <a:rect r="r" b="b" t="t" l="l"/>
            <a:pathLst>
              <a:path h="8156837" w="15461873">
                <a:moveTo>
                  <a:pt x="0" y="0"/>
                </a:moveTo>
                <a:lnTo>
                  <a:pt x="15461873" y="0"/>
                </a:lnTo>
                <a:lnTo>
                  <a:pt x="15461873" y="8156837"/>
                </a:lnTo>
                <a:lnTo>
                  <a:pt x="0" y="815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03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84363" y="114300"/>
            <a:ext cx="18288000" cy="116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6"/>
              </a:lnSpc>
              <a:spcBef>
                <a:spcPct val="0"/>
              </a:spcBef>
            </a:pPr>
            <a:r>
              <a:rPr lang="en-US" b="true" sz="84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ER DIAGRAM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2584" y="3071917"/>
            <a:ext cx="8221385" cy="337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5476" indent="-412738" lvl="1">
              <a:lnSpc>
                <a:spcPts val="5352"/>
              </a:lnSpc>
              <a:buFont typeface="Arial"/>
              <a:buChar char="•"/>
            </a:pPr>
            <a:r>
              <a:rPr lang="en-US" sz="3823" u="sng">
                <a:solidFill>
                  <a:srgbClr val="FAF9F8"/>
                </a:solidFill>
                <a:latin typeface="Arimo"/>
                <a:ea typeface="Arimo"/>
                <a:cs typeface="Arimo"/>
                <a:sym typeface="Arimo"/>
              </a:rPr>
              <a:t>https://clerk.com/docs</a:t>
            </a:r>
          </a:p>
          <a:p>
            <a:pPr algn="l" marL="825476" indent="-412738" lvl="1">
              <a:lnSpc>
                <a:spcPts val="5352"/>
              </a:lnSpc>
              <a:buFont typeface="Arial"/>
              <a:buChar char="•"/>
            </a:pPr>
            <a:r>
              <a:rPr lang="en-US" sz="3823" u="sng">
                <a:solidFill>
                  <a:srgbClr val="FAF9F8"/>
                </a:solidFill>
                <a:latin typeface="Arimo"/>
                <a:ea typeface="Arimo"/>
                <a:cs typeface="Arimo"/>
                <a:sym typeface="Arimo"/>
              </a:rPr>
              <a:t>https://neon.tech/docs/introduction</a:t>
            </a:r>
          </a:p>
          <a:p>
            <a:pPr algn="l" marL="825476" indent="-412738" lvl="1">
              <a:lnSpc>
                <a:spcPts val="5352"/>
              </a:lnSpc>
              <a:buFont typeface="Arial"/>
              <a:buChar char="•"/>
            </a:pPr>
            <a:r>
              <a:rPr lang="en-US" sz="3823" u="sng">
                <a:solidFill>
                  <a:srgbClr val="FAF9F8"/>
                </a:solidFill>
                <a:latin typeface="Arimo"/>
                <a:ea typeface="Arimo"/>
                <a:cs typeface="Arimo"/>
                <a:sym typeface="Arimo"/>
              </a:rPr>
              <a:t>https://www.prisma.io/</a:t>
            </a:r>
          </a:p>
          <a:p>
            <a:pPr algn="l" marL="825476" indent="-412738" lvl="1">
              <a:lnSpc>
                <a:spcPts val="5352"/>
              </a:lnSpc>
              <a:buFont typeface="Arial"/>
              <a:buChar char="•"/>
            </a:pPr>
            <a:r>
              <a:rPr lang="en-US" sz="3823" u="sng">
                <a:solidFill>
                  <a:srgbClr val="FAF9F8"/>
                </a:solidFill>
                <a:latin typeface="Arimo"/>
                <a:ea typeface="Arimo"/>
                <a:cs typeface="Arimo"/>
                <a:sym typeface="Arimo"/>
              </a:rPr>
              <a:t>https://nextjs.org/docs</a:t>
            </a:r>
          </a:p>
          <a:p>
            <a:pPr algn="l" marL="825476" indent="-412738" lvl="1">
              <a:lnSpc>
                <a:spcPts val="5352"/>
              </a:lnSpc>
              <a:buFont typeface="Arial"/>
              <a:buChar char="•"/>
            </a:pPr>
            <a:r>
              <a:rPr lang="en-US" sz="3823" u="sng">
                <a:solidFill>
                  <a:srgbClr val="FAF9F8"/>
                </a:solidFill>
                <a:latin typeface="Arimo"/>
                <a:ea typeface="Arimo"/>
                <a:cs typeface="Arimo"/>
                <a:sym typeface="Arimo"/>
              </a:rPr>
              <a:t>https://www.inngest.com/docs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622833" y="5667562"/>
            <a:ext cx="6064137" cy="4045284"/>
          </a:xfrm>
          <a:custGeom>
            <a:avLst/>
            <a:gdLst/>
            <a:ahLst/>
            <a:cxnLst/>
            <a:rect r="r" b="b" t="t" l="l"/>
            <a:pathLst>
              <a:path h="4045284" w="6064137">
                <a:moveTo>
                  <a:pt x="0" y="0"/>
                </a:moveTo>
                <a:lnTo>
                  <a:pt x="6064137" y="0"/>
                </a:lnTo>
                <a:lnTo>
                  <a:pt x="6064137" y="4045285"/>
                </a:lnTo>
                <a:lnTo>
                  <a:pt x="0" y="4045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65150" y="1028700"/>
            <a:ext cx="5421819" cy="4066364"/>
          </a:xfrm>
          <a:custGeom>
            <a:avLst/>
            <a:gdLst/>
            <a:ahLst/>
            <a:cxnLst/>
            <a:rect r="r" b="b" t="t" l="l"/>
            <a:pathLst>
              <a:path h="4066364" w="5421819">
                <a:moveTo>
                  <a:pt x="0" y="0"/>
                </a:moveTo>
                <a:lnTo>
                  <a:pt x="5421820" y="0"/>
                </a:lnTo>
                <a:lnTo>
                  <a:pt x="5421820" y="4066364"/>
                </a:lnTo>
                <a:lnTo>
                  <a:pt x="0" y="4066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3419" y="1363893"/>
            <a:ext cx="4600337" cy="71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8"/>
              </a:lnSpc>
              <a:spcBef>
                <a:spcPct val="0"/>
              </a:spcBef>
            </a:pPr>
            <a:r>
              <a:rPr lang="en-US" b="true" sz="51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REFERENCES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984803" y="-1314334"/>
            <a:ext cx="8318394" cy="13299759"/>
          </a:xfrm>
          <a:custGeom>
            <a:avLst/>
            <a:gdLst/>
            <a:ahLst/>
            <a:cxnLst/>
            <a:rect r="r" b="b" t="t" l="l"/>
            <a:pathLst>
              <a:path h="13299759" w="8318394">
                <a:moveTo>
                  <a:pt x="0" y="0"/>
                </a:moveTo>
                <a:lnTo>
                  <a:pt x="8318394" y="0"/>
                </a:lnTo>
                <a:lnTo>
                  <a:pt x="8318394" y="13299759"/>
                </a:lnTo>
                <a:lnTo>
                  <a:pt x="0" y="13299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95089" y="4598153"/>
            <a:ext cx="5097823" cy="163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3"/>
              </a:lnSpc>
              <a:spcBef>
                <a:spcPct val="0"/>
              </a:spcBef>
            </a:pPr>
            <a:r>
              <a:rPr lang="en-US" b="true" sz="11814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YOU!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45623" y="3359600"/>
            <a:ext cx="5796755" cy="163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3"/>
              </a:lnSpc>
              <a:spcBef>
                <a:spcPct val="0"/>
              </a:spcBef>
            </a:pPr>
            <a:r>
              <a:rPr lang="en-US" b="true" sz="11814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THANK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66982" y="6453937"/>
            <a:ext cx="8754036" cy="721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255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Thank you for exploring the potential of AI technology with us! Let’s shape the future together.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494121" y="857710"/>
            <a:ext cx="1789958" cy="1757413"/>
          </a:xfrm>
          <a:custGeom>
            <a:avLst/>
            <a:gdLst/>
            <a:ahLst/>
            <a:cxnLst/>
            <a:rect r="r" b="b" t="t" l="l"/>
            <a:pathLst>
              <a:path h="1757413" w="1789958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71022"/>
            <a:ext cx="5126886" cy="5033670"/>
          </a:xfrm>
          <a:custGeom>
            <a:avLst/>
            <a:gdLst/>
            <a:ahLst/>
            <a:cxnLst/>
            <a:rect r="r" b="b" t="t" l="l"/>
            <a:pathLst>
              <a:path h="5033670" w="5126886">
                <a:moveTo>
                  <a:pt x="0" y="0"/>
                </a:moveTo>
                <a:lnTo>
                  <a:pt x="5126886" y="0"/>
                </a:lnTo>
                <a:lnTo>
                  <a:pt x="5126886" y="5033670"/>
                </a:lnTo>
                <a:lnTo>
                  <a:pt x="0" y="5033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1939" y="1306549"/>
            <a:ext cx="742265" cy="742265"/>
          </a:xfrm>
          <a:custGeom>
            <a:avLst/>
            <a:gdLst/>
            <a:ahLst/>
            <a:cxnLst/>
            <a:rect r="r" b="b" t="t" l="l"/>
            <a:pathLst>
              <a:path h="742265" w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34144" y="5978481"/>
            <a:ext cx="6060351" cy="4045284"/>
          </a:xfrm>
          <a:custGeom>
            <a:avLst/>
            <a:gdLst/>
            <a:ahLst/>
            <a:cxnLst/>
            <a:rect r="r" b="b" t="t" l="l"/>
            <a:pathLst>
              <a:path h="4045284" w="6060351">
                <a:moveTo>
                  <a:pt x="0" y="0"/>
                </a:moveTo>
                <a:lnTo>
                  <a:pt x="6060351" y="0"/>
                </a:lnTo>
                <a:lnTo>
                  <a:pt x="6060351" y="4045284"/>
                </a:lnTo>
                <a:lnTo>
                  <a:pt x="0" y="40452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09600" y="4037915"/>
            <a:ext cx="8910215" cy="415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62"/>
              </a:lnSpc>
              <a:spcBef>
                <a:spcPct val="0"/>
              </a:spcBef>
            </a:pPr>
            <a:r>
              <a:rPr lang="en-US" b="true" sz="15248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CAREERMATE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88961" y="4037915"/>
            <a:ext cx="2640905" cy="210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62"/>
              </a:lnSpc>
              <a:spcBef>
                <a:spcPct val="0"/>
              </a:spcBef>
            </a:pPr>
            <a:r>
              <a:rPr lang="en-US" b="true" sz="15248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AI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4203" y="8010648"/>
            <a:ext cx="8754036" cy="378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3"/>
              </a:lnSpc>
              <a:spcBef>
                <a:spcPct val="0"/>
              </a:spcBef>
            </a:pPr>
            <a:r>
              <a:rPr lang="en-US" sz="255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Exploring Cutting-Edge Technology Shaping The Future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6032" y="3559540"/>
            <a:ext cx="18688947" cy="5520496"/>
            <a:chOff x="0" y="0"/>
            <a:chExt cx="4922192" cy="14539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2192" cy="1453958"/>
            </a:xfrm>
            <a:custGeom>
              <a:avLst/>
              <a:gdLst/>
              <a:ahLst/>
              <a:cxnLst/>
              <a:rect r="r" b="b" t="t" l="l"/>
              <a:pathLst>
                <a:path h="1453958" w="4922192">
                  <a:moveTo>
                    <a:pt x="0" y="0"/>
                  </a:moveTo>
                  <a:lnTo>
                    <a:pt x="4922192" y="0"/>
                  </a:lnTo>
                  <a:lnTo>
                    <a:pt x="4922192" y="1453958"/>
                  </a:lnTo>
                  <a:lnTo>
                    <a:pt x="0" y="1453958"/>
                  </a:lnTo>
                  <a:close/>
                </a:path>
              </a:pathLst>
            </a:custGeom>
            <a:gradFill rotWithShape="true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57150"/>
              <a:ext cx="4922192" cy="1396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789754" indent="-394877" lvl="1">
                <a:lnSpc>
                  <a:spcPts val="3877"/>
                </a:lnSpc>
                <a:buFont typeface="Arial"/>
                <a:buChar char="•"/>
              </a:pPr>
              <a:r>
                <a:rPr lang="en-US" b="true" sz="3657">
                  <a:solidFill>
                    <a:srgbClr val="FFFFFF">
                      <a:alpha val="7490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INTRODUCTION</a:t>
              </a:r>
            </a:p>
            <a:p>
              <a:pPr algn="l" marL="789754" indent="-394877" lvl="1">
                <a:lnSpc>
                  <a:spcPts val="3877"/>
                </a:lnSpc>
                <a:buFont typeface="Arial"/>
                <a:buChar char="•"/>
              </a:pPr>
              <a:r>
                <a:rPr lang="en-US" b="true" sz="3657">
                  <a:solidFill>
                    <a:srgbClr val="FFFFFF">
                      <a:alpha val="7490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LITERATURE REVIEW</a:t>
              </a:r>
            </a:p>
            <a:p>
              <a:pPr algn="l" marL="789754" indent="-394877" lvl="1">
                <a:lnSpc>
                  <a:spcPts val="3877"/>
                </a:lnSpc>
                <a:buFont typeface="Arial"/>
                <a:buChar char="•"/>
              </a:pPr>
              <a:r>
                <a:rPr lang="en-US" b="true" sz="3657">
                  <a:solidFill>
                    <a:srgbClr val="FFFFFF">
                      <a:alpha val="7490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PROJECT OBJECTIVE</a:t>
              </a:r>
            </a:p>
            <a:p>
              <a:pPr algn="l" marL="789754" indent="-394877" lvl="1">
                <a:lnSpc>
                  <a:spcPts val="3877"/>
                </a:lnSpc>
                <a:buFont typeface="Arial"/>
                <a:buChar char="•"/>
              </a:pPr>
              <a:r>
                <a:rPr lang="en-US" b="true" sz="3657">
                  <a:solidFill>
                    <a:srgbClr val="FFFFFF">
                      <a:alpha val="7490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TECHNOLOGY</a:t>
              </a:r>
            </a:p>
            <a:p>
              <a:pPr algn="l" marL="789754" indent="-394877" lvl="1">
                <a:lnSpc>
                  <a:spcPts val="3877"/>
                </a:lnSpc>
                <a:buFont typeface="Arial"/>
                <a:buChar char="•"/>
              </a:pPr>
              <a:r>
                <a:rPr lang="en-US" b="true" sz="3657">
                  <a:solidFill>
                    <a:srgbClr val="FFFFFF">
                      <a:alpha val="7490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MODULES</a:t>
              </a:r>
            </a:p>
            <a:p>
              <a:pPr algn="l" marL="789754" indent="-394877" lvl="1">
                <a:lnSpc>
                  <a:spcPts val="3877"/>
                </a:lnSpc>
                <a:buFont typeface="Arial"/>
                <a:buChar char="•"/>
              </a:pPr>
              <a:r>
                <a:rPr lang="en-US" b="true" sz="3657">
                  <a:solidFill>
                    <a:srgbClr val="FFFFFF">
                      <a:alpha val="74902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REFEREN</a:t>
              </a:r>
              <a:r>
                <a:rPr lang="en-US" b="true" sz="3657">
                  <a:solidFill>
                    <a:srgbClr val="FFFFFF">
                      <a:alpha val="74902"/>
                    </a:srgbClr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CES</a:t>
              </a:r>
            </a:p>
            <a:p>
              <a:pPr algn="l">
                <a:lnSpc>
                  <a:spcPts val="218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901593" y="880988"/>
            <a:ext cx="5996461" cy="116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b="true" sz="84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CONTENT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63362" y="2649006"/>
            <a:ext cx="9034066" cy="910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3"/>
              </a:lnSpc>
              <a:spcBef>
                <a:spcPct val="0"/>
              </a:spcBef>
            </a:pPr>
            <a:r>
              <a:rPr lang="en-US" sz="343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KEY TOPICS DISCUSSED IN </a:t>
            </a:r>
          </a:p>
          <a:p>
            <a:pPr algn="ctr">
              <a:lnSpc>
                <a:spcPts val="3643"/>
              </a:lnSpc>
              <a:spcBef>
                <a:spcPct val="0"/>
              </a:spcBef>
            </a:pPr>
            <a:r>
              <a:rPr lang="en-US" sz="343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THIS PRESENTATION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15515" y="655789"/>
            <a:ext cx="9305942" cy="116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b="true" sz="84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3170" y="2473291"/>
            <a:ext cx="17530632" cy="678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7"/>
              </a:lnSpc>
            </a:pPr>
            <a:r>
              <a:rPr lang="en-US" sz="243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CAREERMATE IS AN AI-POWERED CAREER COACHING PLATFORM.</a:t>
            </a:r>
          </a:p>
          <a:p>
            <a:pPr algn="just">
              <a:lnSpc>
                <a:spcPts val="4137"/>
              </a:lnSpc>
            </a:pPr>
            <a:r>
              <a:rPr lang="en-US" sz="243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IT PROVIDES PERSONALIZED CAREER GUIDANCE BASED ON USER SKILLS, EXPERIENCE, AND INDUSTRY TRENDS HELPS USERS IDENTIFY SUITABLE CAREER PATHS AND SKILL GAPS.</a:t>
            </a:r>
          </a:p>
          <a:p>
            <a:pPr algn="just">
              <a:lnSpc>
                <a:spcPts val="4137"/>
              </a:lnSpc>
            </a:pPr>
          </a:p>
          <a:p>
            <a:pPr algn="just" marL="525469" indent="-262735" lvl="1">
              <a:lnSpc>
                <a:spcPts val="4137"/>
              </a:lnSpc>
              <a:buFont typeface="Arial"/>
              <a:buChar char="•"/>
            </a:pPr>
            <a:r>
              <a:rPr lang="en-US" sz="243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PROVIDES AI-GENERATED JOB RECOMMENDATIONS AND RESUME IMPROVEMENT SUGGESTIONS.</a:t>
            </a:r>
          </a:p>
          <a:p>
            <a:pPr algn="just" marL="525469" indent="-262735" lvl="1">
              <a:lnSpc>
                <a:spcPts val="4137"/>
              </a:lnSpc>
              <a:buFont typeface="Arial"/>
              <a:buChar char="•"/>
            </a:pPr>
            <a:r>
              <a:rPr lang="en-US" sz="243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AUTOMATES CAREER INSIGHTS AND JOB ALERTS.</a:t>
            </a:r>
          </a:p>
          <a:p>
            <a:pPr algn="just">
              <a:lnSpc>
                <a:spcPts val="4137"/>
              </a:lnSpc>
            </a:pPr>
          </a:p>
          <a:p>
            <a:pPr algn="just">
              <a:lnSpc>
                <a:spcPts val="4137"/>
              </a:lnSpc>
            </a:pPr>
            <a:r>
              <a:rPr lang="en-US" sz="243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🔹 KEY FEATURES</a:t>
            </a:r>
          </a:p>
          <a:p>
            <a:pPr algn="just">
              <a:lnSpc>
                <a:spcPts val="4137"/>
              </a:lnSpc>
            </a:pPr>
            <a:r>
              <a:rPr lang="en-US" sz="243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✅ AI-POWERED INSIGHTS – USES GOOGLE GEMINI AI FOR CAREER RECOMMENDATIONS.</a:t>
            </a:r>
          </a:p>
          <a:p>
            <a:pPr algn="just">
              <a:lnSpc>
                <a:spcPts val="4137"/>
              </a:lnSpc>
            </a:pPr>
            <a:r>
              <a:rPr lang="en-US" sz="243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✅ SECURE AUTHENTICATION – CLERK ENSURES SAFE SIGN-IN AND SESSION MANAGEMENT.</a:t>
            </a:r>
          </a:p>
          <a:p>
            <a:pPr algn="just">
              <a:lnSpc>
                <a:spcPts val="4477"/>
              </a:lnSpc>
            </a:pPr>
            <a:r>
              <a:rPr lang="en-US" sz="263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✅ SCALABLE DATABASE – NEON (POSTGRESQL) STORES USER PROFILES AND CAREER DATA.</a:t>
            </a:r>
          </a:p>
          <a:p>
            <a:pPr algn="just">
              <a:lnSpc>
                <a:spcPts val="4137"/>
              </a:lnSpc>
            </a:pPr>
            <a:r>
              <a:rPr lang="en-US" sz="243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✅ AUTOMATED PROCESSES – INNGEST HANDLES BACKGROUND TASKS LIKE JOB UPDATES AND NOTIFICATIONS.</a:t>
            </a:r>
          </a:p>
          <a:p>
            <a:pPr algn="just">
              <a:lnSpc>
                <a:spcPts val="3850"/>
              </a:lnSpc>
            </a:pPr>
            <a:r>
              <a:rPr lang="en-US" sz="226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✅ USER-FRIENDLY DASHBOARD – DISPLAYS CAREER INSIGHTS, SKILLS ANALYSIS, AND JOB TRENDS.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8154" y="1669763"/>
            <a:ext cx="17031692" cy="7903203"/>
            <a:chOff x="0" y="0"/>
            <a:chExt cx="4485713" cy="20815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5713" cy="2081502"/>
            </a:xfrm>
            <a:custGeom>
              <a:avLst/>
              <a:gdLst/>
              <a:ahLst/>
              <a:cxnLst/>
              <a:rect r="r" b="b" t="t" l="l"/>
              <a:pathLst>
                <a:path h="2081502" w="4485713">
                  <a:moveTo>
                    <a:pt x="0" y="0"/>
                  </a:moveTo>
                  <a:lnTo>
                    <a:pt x="4485713" y="0"/>
                  </a:lnTo>
                  <a:lnTo>
                    <a:pt x="4485713" y="2081502"/>
                  </a:lnTo>
                  <a:lnTo>
                    <a:pt x="0" y="2081502"/>
                  </a:lnTo>
                  <a:close/>
                </a:path>
              </a:pathLst>
            </a:custGeom>
            <a:gradFill rotWithShape="true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485713" cy="2062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11"/>
                </a:lnSpc>
              </a:pPr>
              <a:r>
                <a:rPr lang="en-US" sz="2557" b="true">
                  <a:solidFill>
                    <a:srgbClr val="FFFFFF">
                      <a:alpha val="74902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  1.AI in Career Guidance</a:t>
              </a:r>
            </a:p>
            <a:p>
              <a:pPr algn="l">
                <a:lnSpc>
                  <a:spcPts val="2711"/>
                </a:lnSpc>
              </a:pPr>
            </a:p>
            <a:p>
              <a:pPr algn="l">
                <a:lnSpc>
                  <a:spcPts val="2711"/>
                </a:lnSpc>
              </a:pPr>
              <a:r>
                <a:rPr lang="en-US" sz="2557" b="true">
                  <a:solidFill>
                    <a:srgbClr val="FFFFFF">
                      <a:alpha val="74902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 </a:t>
              </a:r>
              <a:r>
                <a:rPr lang="en-US" sz="2557" b="true">
                  <a:solidFill>
                    <a:srgbClr val="FFFFFF">
                      <a:alpha val="74902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AI-driven career platforms use machine learning to analyze job trends and recommend career path  </a:t>
              </a:r>
            </a:p>
            <a:p>
              <a:pPr algn="l">
                <a:lnSpc>
                  <a:spcPts val="2711"/>
                </a:lnSpc>
              </a:pPr>
              <a:r>
                <a:rPr lang="en-US" sz="2557" b="true">
                  <a:solidFill>
                    <a:srgbClr val="FFFFFF">
                      <a:alpha val="74902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 NLP-based models like Gemini AI help process resumes and provide personalized insights</a:t>
              </a:r>
            </a:p>
            <a:p>
              <a:pPr algn="l">
                <a:lnSpc>
                  <a:spcPts val="2711"/>
                </a:lnSpc>
              </a:pPr>
            </a:p>
            <a:p>
              <a:pPr algn="l">
                <a:lnSpc>
                  <a:spcPts val="2711"/>
                </a:lnSpc>
              </a:pPr>
              <a:r>
                <a:rPr lang="en-US" sz="2557" b="true">
                  <a:solidFill>
                    <a:srgbClr val="FFFFFF">
                      <a:alpha val="74902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  </a:t>
              </a:r>
              <a:r>
                <a:rPr lang="en-US" sz="2557">
                  <a:solidFill>
                    <a:srgbClr val="FFFFFF">
                      <a:alpha val="74902"/>
                    </a:srgbClr>
                  </a:solidFill>
                  <a:latin typeface="Arimo"/>
                  <a:ea typeface="Arimo"/>
                  <a:cs typeface="Arimo"/>
                  <a:sym typeface="Arimo"/>
                </a:rPr>
                <a:t>2.S</a:t>
              </a:r>
              <a:r>
                <a:rPr lang="en-US" sz="2557" b="true">
                  <a:solidFill>
                    <a:srgbClr val="FFFFFF">
                      <a:alpha val="74902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ecure Authentication &amp; User Data Protection</a:t>
              </a:r>
            </a:p>
            <a:p>
              <a:pPr algn="l">
                <a:lnSpc>
                  <a:spcPts val="2711"/>
                </a:lnSpc>
              </a:pPr>
            </a:p>
            <a:p>
              <a:pPr algn="l">
                <a:lnSpc>
                  <a:spcPts val="2711"/>
                </a:lnSpc>
              </a:pPr>
              <a:r>
                <a:rPr lang="en-US" sz="2557" b="true">
                  <a:solidFill>
                    <a:srgbClr val="FFFFFF">
                      <a:alpha val="74902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   </a:t>
              </a:r>
              <a:r>
                <a:rPr lang="en-US" sz="2557" b="true">
                  <a:solidFill>
                    <a:srgbClr val="FFFFFF">
                      <a:alpha val="74902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Career platforms require multi-factor authentication (MFA) to secure user data (Kim et al., 2021).</a:t>
              </a:r>
            </a:p>
            <a:p>
              <a:pPr algn="l">
                <a:lnSpc>
                  <a:spcPts val="2711"/>
                </a:lnSpc>
              </a:pPr>
              <a:r>
                <a:rPr lang="en-US" sz="2557" b="true">
                  <a:solidFill>
                    <a:srgbClr val="FFFFFF">
                      <a:alpha val="74902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   </a:t>
              </a:r>
              <a:r>
                <a:rPr lang="en-US" sz="2557" b="true">
                  <a:solidFill>
                    <a:srgbClr val="FFFFFF">
                      <a:alpha val="74902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Clerk ensures role-based access control and session management for seamless authentication.</a:t>
              </a:r>
            </a:p>
            <a:p>
              <a:pPr algn="l">
                <a:lnSpc>
                  <a:spcPts val="2711"/>
                </a:lnSpc>
              </a:pPr>
            </a:p>
            <a:p>
              <a:pPr algn="l">
                <a:lnSpc>
                  <a:spcPts val="2711"/>
                </a:lnSpc>
              </a:pPr>
              <a:r>
                <a:rPr lang="en-US" sz="2557" b="true">
                  <a:solidFill>
                    <a:srgbClr val="FFFFFF">
                      <a:alpha val="74902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  3.Database Management &amp; Scalability</a:t>
              </a:r>
            </a:p>
            <a:p>
              <a:pPr algn="l">
                <a:lnSpc>
                  <a:spcPts val="2711"/>
                </a:lnSpc>
              </a:pPr>
            </a:p>
            <a:p>
              <a:pPr algn="l">
                <a:lnSpc>
                  <a:spcPts val="2711"/>
                </a:lnSpc>
              </a:pPr>
              <a:r>
                <a:rPr lang="en-US" sz="2557" b="true">
                  <a:solidFill>
                    <a:srgbClr val="FFFFFF">
                      <a:alpha val="74902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   </a:t>
              </a:r>
              <a:r>
                <a:rPr lang="en-US" sz="2557" b="true">
                  <a:solidFill>
                    <a:srgbClr val="FFFFFF">
                      <a:alpha val="74902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PostgreSQL databases are widely used for scalable career platforms (Stonebraker, 2017).</a:t>
              </a:r>
            </a:p>
            <a:p>
              <a:pPr algn="l">
                <a:lnSpc>
                  <a:spcPts val="2711"/>
                </a:lnSpc>
              </a:pPr>
              <a:r>
                <a:rPr lang="en-US" sz="2557" b="true">
                  <a:solidFill>
                    <a:srgbClr val="FFFFFF">
                      <a:alpha val="74902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   </a:t>
              </a:r>
              <a:r>
                <a:rPr lang="en-US" sz="2557" b="true">
                  <a:solidFill>
                    <a:srgbClr val="FFFFFF">
                      <a:alpha val="74902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NeonDB enables serverless, high-performance storage for user data and AI-generated insights.</a:t>
              </a:r>
            </a:p>
            <a:p>
              <a:pPr algn="l">
                <a:lnSpc>
                  <a:spcPts val="2711"/>
                </a:lnSpc>
              </a:pPr>
            </a:p>
            <a:p>
              <a:pPr algn="l">
                <a:lnSpc>
                  <a:spcPts val="2711"/>
                </a:lnSpc>
              </a:pPr>
              <a:r>
                <a:rPr lang="en-US" sz="2557" b="true">
                  <a:solidFill>
                    <a:srgbClr val="FFFFFF">
                      <a:alpha val="74902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  </a:t>
              </a:r>
              <a:r>
                <a:rPr lang="en-US" sz="2557">
                  <a:solidFill>
                    <a:srgbClr val="FFFFFF">
                      <a:alpha val="74902"/>
                    </a:srgbClr>
                  </a:solidFill>
                  <a:latin typeface="Arimo"/>
                  <a:ea typeface="Arimo"/>
                  <a:cs typeface="Arimo"/>
                  <a:sym typeface="Arimo"/>
                </a:rPr>
                <a:t>4.W</a:t>
              </a:r>
              <a:r>
                <a:rPr lang="en-US" sz="2557" b="true">
                  <a:solidFill>
                    <a:srgbClr val="FFFFFF">
                      <a:alpha val="74902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orkflow Automation for AI Models</a:t>
              </a:r>
            </a:p>
            <a:p>
              <a:pPr algn="l">
                <a:lnSpc>
                  <a:spcPts val="2711"/>
                </a:lnSpc>
              </a:pPr>
            </a:p>
            <a:p>
              <a:pPr algn="l">
                <a:lnSpc>
                  <a:spcPts val="2711"/>
                </a:lnSpc>
              </a:pPr>
              <a:r>
                <a:rPr lang="en-US" sz="2557" b="true">
                  <a:solidFill>
                    <a:srgbClr val="FFFFFF">
                      <a:alpha val="74902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 </a:t>
              </a:r>
              <a:r>
                <a:rPr lang="en-US" sz="2557" b="true">
                  <a:solidFill>
                    <a:srgbClr val="FFFFFF">
                      <a:alpha val="74902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Background job processing is essential for handling long-running AI computations (Nguyen et al., 2022).</a:t>
              </a:r>
            </a:p>
            <a:p>
              <a:pPr algn="l">
                <a:lnSpc>
                  <a:spcPts val="2711"/>
                </a:lnSpc>
              </a:pPr>
              <a:r>
                <a:rPr lang="en-US" b="true" sz="2557">
                  <a:solidFill>
                    <a:srgbClr val="FFFFFF">
                      <a:alpha val="74902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 </a:t>
              </a:r>
              <a:r>
                <a:rPr lang="en-US" b="true" sz="2557">
                  <a:solidFill>
                    <a:srgbClr val="FFFFFF">
                      <a:alpha val="74902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Inngest automates AI workflows, ensuring real-time job alerts and career insights.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82231" y="501937"/>
            <a:ext cx="12323537" cy="116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b="true" sz="84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LITERATURE REVIEW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1939" y="1306549"/>
            <a:ext cx="742265" cy="742265"/>
          </a:xfrm>
          <a:custGeom>
            <a:avLst/>
            <a:gdLst/>
            <a:ahLst/>
            <a:cxnLst/>
            <a:rect r="r" b="b" t="t" l="l"/>
            <a:pathLst>
              <a:path h="742265" w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42761" y="-811467"/>
            <a:ext cx="6342325" cy="6227010"/>
          </a:xfrm>
          <a:custGeom>
            <a:avLst/>
            <a:gdLst/>
            <a:ahLst/>
            <a:cxnLst/>
            <a:rect r="r" b="b" t="t" l="l"/>
            <a:pathLst>
              <a:path h="6227010" w="6342325">
                <a:moveTo>
                  <a:pt x="0" y="0"/>
                </a:moveTo>
                <a:lnTo>
                  <a:pt x="6342326" y="0"/>
                </a:lnTo>
                <a:lnTo>
                  <a:pt x="6342326" y="6227010"/>
                </a:lnTo>
                <a:lnTo>
                  <a:pt x="0" y="6227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138148" y="-39315"/>
            <a:ext cx="4356595" cy="4356595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32961" t="0" r="-3296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711939" y="2809686"/>
            <a:ext cx="6798762" cy="116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b="true" sz="84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OBJECTIVE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990108" y="7290349"/>
            <a:ext cx="1789958" cy="1757413"/>
          </a:xfrm>
          <a:custGeom>
            <a:avLst/>
            <a:gdLst/>
            <a:ahLst/>
            <a:cxnLst/>
            <a:rect r="r" b="b" t="t" l="l"/>
            <a:pathLst>
              <a:path h="1757413" w="1789958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21084" y="5584198"/>
            <a:ext cx="16163568" cy="313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4"/>
              </a:lnSpc>
            </a:pPr>
            <a:r>
              <a:rPr lang="en-US" sz="273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ENHANCED SECURITY: CLERK AUTHENTICATION ENSURES SAFE USER DATA HANDLING.</a:t>
            </a:r>
          </a:p>
          <a:p>
            <a:pPr algn="l">
              <a:lnSpc>
                <a:spcPts val="5064"/>
              </a:lnSpc>
            </a:pPr>
            <a:r>
              <a:rPr lang="en-US" sz="273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✅ SEAMLESS USER EXPERIENCE: CUSTOM ROUTES IMPROVE NAVIGATION FLOW.</a:t>
            </a:r>
          </a:p>
          <a:p>
            <a:pPr algn="l">
              <a:lnSpc>
                <a:spcPts val="5064"/>
              </a:lnSpc>
            </a:pPr>
            <a:r>
              <a:rPr lang="en-US" sz="273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✅ SCALABLE &amp; EFFICIENT DATABASE: PRISMA ORM + NEON DB OPTIMIZE PERFORMANCE.</a:t>
            </a:r>
          </a:p>
          <a:p>
            <a:pPr algn="l">
              <a:lnSpc>
                <a:spcPts val="5064"/>
              </a:lnSpc>
            </a:pPr>
            <a:r>
              <a:rPr lang="en-US" sz="273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✅ AI-POWERED PERSONALIZATION: PROVIDES DATA-DRIVEN CAREER RECOMMENDATIONS.</a:t>
            </a:r>
          </a:p>
          <a:p>
            <a:pPr algn="l">
              <a:lnSpc>
                <a:spcPts val="5064"/>
              </a:lnSpc>
            </a:pPr>
            <a:r>
              <a:rPr lang="en-US" sz="273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✅ ENGAGING &amp; INTERACTIVE UI: TAILWIND + SHADCN UI CREATE A MODERN LOOK.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8042" y="8169056"/>
            <a:ext cx="1789958" cy="1757413"/>
          </a:xfrm>
          <a:custGeom>
            <a:avLst/>
            <a:gdLst/>
            <a:ahLst/>
            <a:cxnLst/>
            <a:rect r="r" b="b" t="t" l="l"/>
            <a:pathLst>
              <a:path h="1757413" w="1789958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07823" y="3089544"/>
            <a:ext cx="11657012" cy="547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753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1.NEXTJS</a:t>
            </a:r>
            <a:r>
              <a:rPr lang="en-US" sz="2753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 – REACT FRAMEWORK FOR FULL-STACK WEB APPS WITH SERVER-SIDE RENDERING.</a:t>
            </a:r>
          </a:p>
          <a:p>
            <a:pPr algn="l">
              <a:lnSpc>
                <a:spcPts val="3992"/>
              </a:lnSpc>
            </a:pPr>
          </a:p>
          <a:p>
            <a:pPr algn="l">
              <a:lnSpc>
                <a:spcPts val="3992"/>
              </a:lnSpc>
            </a:pPr>
            <a:r>
              <a:rPr lang="en-US" sz="2753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2.TAILWIND CSS – UTILITY-FIRST CSS FRAMEWORK FOR FAST AND RESPONSIVE UI DESIGN.</a:t>
            </a:r>
          </a:p>
          <a:p>
            <a:pPr algn="l">
              <a:lnSpc>
                <a:spcPts val="3992"/>
              </a:lnSpc>
            </a:pPr>
          </a:p>
          <a:p>
            <a:pPr algn="l">
              <a:lnSpc>
                <a:spcPts val="3992"/>
              </a:lnSpc>
            </a:pPr>
            <a:r>
              <a:rPr lang="en-US" sz="275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3.PRISMA</a:t>
            </a:r>
            <a:r>
              <a:rPr lang="en-US" sz="275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– NEXT-GENERATION ORM(OBJECT RELATIONAL MAPPER)  FOR NODE.JS WITH TYPE SAFETY AND EFFICIENCY.</a:t>
            </a:r>
          </a:p>
          <a:p>
            <a:pPr algn="l">
              <a:lnSpc>
                <a:spcPts val="3992"/>
              </a:lnSpc>
            </a:pPr>
          </a:p>
          <a:p>
            <a:pPr algn="l">
              <a:lnSpc>
                <a:spcPts val="3992"/>
              </a:lnSpc>
            </a:pPr>
            <a:r>
              <a:rPr lang="en-US" sz="2753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4. </a:t>
            </a:r>
            <a:r>
              <a:rPr lang="en-US" sz="2753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CLERK – SECURE AUTHENTICATION &amp; ROLE-BASED ACCESS CONTROL.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7870536"/>
            <a:ext cx="2161665" cy="2161665"/>
          </a:xfrm>
          <a:custGeom>
            <a:avLst/>
            <a:gdLst/>
            <a:ahLst/>
            <a:cxnLst/>
            <a:rect r="r" b="b" t="t" l="l"/>
            <a:pathLst>
              <a:path h="2161665" w="2161665">
                <a:moveTo>
                  <a:pt x="0" y="0"/>
                </a:moveTo>
                <a:lnTo>
                  <a:pt x="2161665" y="0"/>
                </a:lnTo>
                <a:lnTo>
                  <a:pt x="2161665" y="2161665"/>
                </a:lnTo>
                <a:lnTo>
                  <a:pt x="0" y="2161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476243"/>
            <a:ext cx="2161665" cy="2161665"/>
          </a:xfrm>
          <a:custGeom>
            <a:avLst/>
            <a:gdLst/>
            <a:ahLst/>
            <a:cxnLst/>
            <a:rect r="r" b="b" t="t" l="l"/>
            <a:pathLst>
              <a:path h="2161665" w="2161665">
                <a:moveTo>
                  <a:pt x="0" y="0"/>
                </a:moveTo>
                <a:lnTo>
                  <a:pt x="2161665" y="0"/>
                </a:lnTo>
                <a:lnTo>
                  <a:pt x="2161665" y="2161664"/>
                </a:lnTo>
                <a:lnTo>
                  <a:pt x="0" y="21616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108594"/>
            <a:ext cx="2161665" cy="2132970"/>
          </a:xfrm>
          <a:custGeom>
            <a:avLst/>
            <a:gdLst/>
            <a:ahLst/>
            <a:cxnLst/>
            <a:rect r="r" b="b" t="t" l="l"/>
            <a:pathLst>
              <a:path h="2132970" w="2161665">
                <a:moveTo>
                  <a:pt x="0" y="0"/>
                </a:moveTo>
                <a:lnTo>
                  <a:pt x="2161665" y="0"/>
                </a:lnTo>
                <a:lnTo>
                  <a:pt x="2161665" y="2132970"/>
                </a:lnTo>
                <a:lnTo>
                  <a:pt x="0" y="21329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755451"/>
            <a:ext cx="2161665" cy="1942762"/>
          </a:xfrm>
          <a:custGeom>
            <a:avLst/>
            <a:gdLst/>
            <a:ahLst/>
            <a:cxnLst/>
            <a:rect r="r" b="b" t="t" l="l"/>
            <a:pathLst>
              <a:path h="1942762" w="2161665">
                <a:moveTo>
                  <a:pt x="0" y="0"/>
                </a:moveTo>
                <a:lnTo>
                  <a:pt x="2161665" y="0"/>
                </a:lnTo>
                <a:lnTo>
                  <a:pt x="2161665" y="1942761"/>
                </a:lnTo>
                <a:lnTo>
                  <a:pt x="0" y="19427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09858" y="509856"/>
            <a:ext cx="8210166" cy="116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6"/>
              </a:lnSpc>
            </a:pPr>
            <a:r>
              <a:rPr lang="en-US" sz="8430" b="true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TECHNOLOGY</a:t>
            </a:r>
          </a:p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b="true" sz="84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USED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8042" y="8169056"/>
            <a:ext cx="1789958" cy="1757413"/>
          </a:xfrm>
          <a:custGeom>
            <a:avLst/>
            <a:gdLst/>
            <a:ahLst/>
            <a:cxnLst/>
            <a:rect r="r" b="b" t="t" l="l"/>
            <a:pathLst>
              <a:path h="1757413" w="1789958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0824" y="2693585"/>
            <a:ext cx="2938333" cy="1955327"/>
          </a:xfrm>
          <a:custGeom>
            <a:avLst/>
            <a:gdLst/>
            <a:ahLst/>
            <a:cxnLst/>
            <a:rect r="r" b="b" t="t" l="l"/>
            <a:pathLst>
              <a:path h="1955327" w="2938333">
                <a:moveTo>
                  <a:pt x="0" y="0"/>
                </a:moveTo>
                <a:lnTo>
                  <a:pt x="2938334" y="0"/>
                </a:lnTo>
                <a:lnTo>
                  <a:pt x="2938334" y="1955327"/>
                </a:lnTo>
                <a:lnTo>
                  <a:pt x="0" y="1955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1775" y="4872696"/>
            <a:ext cx="2867383" cy="2112031"/>
          </a:xfrm>
          <a:custGeom>
            <a:avLst/>
            <a:gdLst/>
            <a:ahLst/>
            <a:cxnLst/>
            <a:rect r="r" b="b" t="t" l="l"/>
            <a:pathLst>
              <a:path h="2112031" w="2867383">
                <a:moveTo>
                  <a:pt x="0" y="0"/>
                </a:moveTo>
                <a:lnTo>
                  <a:pt x="2867383" y="0"/>
                </a:lnTo>
                <a:lnTo>
                  <a:pt x="2867383" y="2112031"/>
                </a:lnTo>
                <a:lnTo>
                  <a:pt x="0" y="2112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882" r="0" b="-1788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0824" y="7206292"/>
            <a:ext cx="2938333" cy="1650970"/>
          </a:xfrm>
          <a:custGeom>
            <a:avLst/>
            <a:gdLst/>
            <a:ahLst/>
            <a:cxnLst/>
            <a:rect r="r" b="b" t="t" l="l"/>
            <a:pathLst>
              <a:path h="1650970" w="2938333">
                <a:moveTo>
                  <a:pt x="0" y="0"/>
                </a:moveTo>
                <a:lnTo>
                  <a:pt x="2938334" y="0"/>
                </a:lnTo>
                <a:lnTo>
                  <a:pt x="2938334" y="1650970"/>
                </a:lnTo>
                <a:lnTo>
                  <a:pt x="0" y="16509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21381" y="3320738"/>
            <a:ext cx="11290219" cy="4473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2"/>
              </a:lnSpc>
            </a:pPr>
          </a:p>
          <a:p>
            <a:pPr algn="l">
              <a:lnSpc>
                <a:spcPts val="3992"/>
              </a:lnSpc>
            </a:pPr>
            <a:r>
              <a:rPr lang="en-US" sz="2753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  NEON DB – SCALABLE POSTGRESQL DATABASE FOR STORING USER DATA.</a:t>
            </a:r>
          </a:p>
          <a:p>
            <a:pPr algn="l">
              <a:lnSpc>
                <a:spcPts val="3992"/>
              </a:lnSpc>
            </a:pPr>
          </a:p>
          <a:p>
            <a:pPr algn="l">
              <a:lnSpc>
                <a:spcPts val="3992"/>
              </a:lnSpc>
            </a:pPr>
            <a:r>
              <a:rPr lang="en-US" sz="275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2. </a:t>
            </a:r>
            <a:r>
              <a:rPr lang="en-US" sz="275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INNGEST – BACKGROUND JOB PROCESSING FOR AI WORKFLOWS</a:t>
            </a:r>
          </a:p>
          <a:p>
            <a:pPr algn="l">
              <a:lnSpc>
                <a:spcPts val="3992"/>
              </a:lnSpc>
            </a:pPr>
          </a:p>
          <a:p>
            <a:pPr algn="l">
              <a:lnSpc>
                <a:spcPts val="3992"/>
              </a:lnSpc>
            </a:pPr>
            <a:r>
              <a:rPr lang="en-US" sz="2753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3. </a:t>
            </a:r>
            <a:r>
              <a:rPr lang="en-US" sz="2753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GEMINI AI – CAREER INSIGHTS BASED ON REAL-TIME INDUSTRY TRENDS.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09858" y="509856"/>
            <a:ext cx="8210166" cy="116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6"/>
              </a:lnSpc>
            </a:pPr>
            <a:r>
              <a:rPr lang="en-US" sz="8430" b="true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TECHNOLOGY</a:t>
            </a:r>
          </a:p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b="true" sz="84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USED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8042" y="8169056"/>
            <a:ext cx="1789958" cy="1757413"/>
          </a:xfrm>
          <a:custGeom>
            <a:avLst/>
            <a:gdLst/>
            <a:ahLst/>
            <a:cxnLst/>
            <a:rect r="r" b="b" t="t" l="l"/>
            <a:pathLst>
              <a:path h="1757413" w="1789958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9591" y="4339488"/>
            <a:ext cx="9919705" cy="4269330"/>
          </a:xfrm>
          <a:custGeom>
            <a:avLst/>
            <a:gdLst/>
            <a:ahLst/>
            <a:cxnLst/>
            <a:rect r="r" b="b" t="t" l="l"/>
            <a:pathLst>
              <a:path h="4269330" w="9919705">
                <a:moveTo>
                  <a:pt x="0" y="0"/>
                </a:moveTo>
                <a:lnTo>
                  <a:pt x="9919705" y="0"/>
                </a:lnTo>
                <a:lnTo>
                  <a:pt x="9919705" y="4269330"/>
                </a:lnTo>
                <a:lnTo>
                  <a:pt x="0" y="4269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78" t="0" r="-517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07410" y="4339488"/>
            <a:ext cx="6489722" cy="4269330"/>
          </a:xfrm>
          <a:custGeom>
            <a:avLst/>
            <a:gdLst/>
            <a:ahLst/>
            <a:cxnLst/>
            <a:rect r="r" b="b" t="t" l="l"/>
            <a:pathLst>
              <a:path h="4269330" w="6489722">
                <a:moveTo>
                  <a:pt x="0" y="0"/>
                </a:moveTo>
                <a:lnTo>
                  <a:pt x="6489722" y="0"/>
                </a:lnTo>
                <a:lnTo>
                  <a:pt x="6489722" y="4269330"/>
                </a:lnTo>
                <a:lnTo>
                  <a:pt x="0" y="42693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924" t="0" r="-3162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509856"/>
            <a:ext cx="18288000" cy="116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6"/>
              </a:lnSpc>
              <a:spcBef>
                <a:spcPct val="0"/>
              </a:spcBef>
            </a:pPr>
            <a:r>
              <a:rPr lang="en-US" b="true" sz="84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MODULES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9773" y="2762447"/>
            <a:ext cx="4432935" cy="71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8"/>
              </a:lnSpc>
              <a:spcBef>
                <a:spcPct val="0"/>
              </a:spcBef>
            </a:pPr>
            <a:r>
              <a:rPr lang="en-US" b="true" sz="51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DASHBOARD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46704" y="2762447"/>
            <a:ext cx="5729407" cy="71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8"/>
              </a:lnSpc>
              <a:spcBef>
                <a:spcPct val="0"/>
              </a:spcBef>
            </a:pPr>
            <a:r>
              <a:rPr lang="en-US" b="true" sz="51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LOGIN / SIGNUP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DAGgsMHyYT8</dc:identifier>
  <dcterms:modified xsi:type="dcterms:W3CDTF">2011-08-01T06:04:30Z</dcterms:modified>
  <cp:revision>1</cp:revision>
  <dc:title>Copy of Blue Modern AI Technology Presentation</dc:title>
</cp:coreProperties>
</file>